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23" r:id="rId2"/>
    <p:sldId id="263" r:id="rId3"/>
    <p:sldId id="264" r:id="rId4"/>
    <p:sldId id="270" r:id="rId5"/>
    <p:sldId id="324" r:id="rId6"/>
    <p:sldId id="322" r:id="rId7"/>
    <p:sldId id="388" r:id="rId8"/>
    <p:sldId id="389" r:id="rId9"/>
    <p:sldId id="387" r:id="rId10"/>
    <p:sldId id="32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leiZhai@163.com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>
        <p:guide orient="horz" pos="2221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  <a:t>2022/6/14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现实世界中的物体被光线照射时</a:t>
            </a:r>
            <a:r>
              <a:rPr lang="en-US" altLang="zh-CN" dirty="0"/>
              <a:t>,</a:t>
            </a:r>
            <a:r>
              <a:rPr lang="zh-CN" altLang="en-US" dirty="0"/>
              <a:t>会反射一部分光。只有当反射光线进人你的眼睛时，你才能够看到物体并辩认出它的颜色。比如，白色的盒子会反射白光，当白光进人你的眼睛时，你才能看到盒子是白色的。在现实世界中，当光线照射到物体上时，发生了两个重要的现象</a:t>
            </a:r>
            <a:r>
              <a:rPr lang="en-US" altLang="zh-CN" dirty="0"/>
              <a:t>(</a:t>
            </a:r>
            <a:r>
              <a:rPr lang="zh-CN" altLang="en-US" dirty="0"/>
              <a:t>见图</a:t>
            </a:r>
            <a:r>
              <a:rPr lang="en-US" altLang="zh-CN" dirty="0"/>
              <a:t>8.1) :●</a:t>
            </a:r>
            <a:r>
              <a:rPr lang="zh-CN" altLang="en-US" dirty="0"/>
              <a:t>根据光源和光线方向，物体不同表面的明暗程度变得不一致。●根据光源和光线方向，物体向地面投下了影子。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着色器大家了解吧，其实着色器语言最开始就是为光照的阴暗而诞生的，但是现在作用更大了。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2022/6/14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2022/6/14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  <a:t>2022/6/14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7" Type="http://schemas.openxmlformats.org/officeDocument/2006/relationships/image" Target="../media/image7.png"/><Relationship Id="rId2" Type="http://schemas.microsoft.com/office/2007/relationships/media" Target="../media/media1.wmv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7724" y="1747613"/>
            <a:ext cx="885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+mn-ea"/>
                <a:cs typeface="Aparajita" panose="020B0604020202020204" pitchFamily="34" charset="0"/>
              </a:rPr>
              <a:t>2022 WebGL</a:t>
            </a:r>
            <a:r>
              <a:rPr lang="zh-CN" altLang="en-US" sz="7200" dirty="0">
                <a:latin typeface="+mn-ea"/>
                <a:cs typeface="Aparajita" panose="020B0604020202020204" pitchFamily="34" charset="0"/>
              </a:rPr>
              <a:t>中级课程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854"/>
            <a:ext cx="2095531" cy="26751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85207" y="3061411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atin typeface="+mn-ea"/>
              </a:rPr>
              <a:t>光照概况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88616" y="4831757"/>
            <a:ext cx="2390398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讲解人：冰老师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讲解时间：</a:t>
            </a:r>
            <a:r>
              <a:rPr lang="en-US" altLang="zh-CN" dirty="0"/>
              <a:t>2022.06.15</a:t>
            </a:r>
          </a:p>
        </p:txBody>
      </p:sp>
    </p:spTree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谢谢观看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parajita" panose="020B060402020202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目录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355538" y="2812169"/>
            <a:ext cx="3308851" cy="528685"/>
            <a:chOff x="7160548" y="2534162"/>
            <a:chExt cx="3308851" cy="528685"/>
          </a:xfrm>
        </p:grpSpPr>
        <p:sp>
          <p:nvSpPr>
            <p:cNvPr id="11" name="文本框 10"/>
            <p:cNvSpPr txBox="1"/>
            <p:nvPr/>
          </p:nvSpPr>
          <p:spPr>
            <a:xfrm>
              <a:off x="7843210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前言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01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37582" y="3571477"/>
            <a:ext cx="3308851" cy="528685"/>
            <a:chOff x="7160548" y="2534162"/>
            <a:chExt cx="3308851" cy="528685"/>
          </a:xfrm>
        </p:grpSpPr>
        <p:sp>
          <p:nvSpPr>
            <p:cNvPr id="54" name="文本框 53"/>
            <p:cNvSpPr txBox="1"/>
            <p:nvPr/>
          </p:nvSpPr>
          <p:spPr>
            <a:xfrm>
              <a:off x="8514376" y="2688777"/>
              <a:ext cx="12731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理论基础</a:t>
              </a: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02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BUSINESS PLAN</a:t>
            </a:r>
            <a:endParaRPr lang="zh-CN" altLang="en-US" sz="3200" dirty="0"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55922" y="4300457"/>
            <a:ext cx="3308851" cy="577580"/>
            <a:chOff x="7160548" y="2485267"/>
            <a:chExt cx="3308851" cy="577580"/>
          </a:xfrm>
        </p:grpSpPr>
        <p:sp>
          <p:nvSpPr>
            <p:cNvPr id="3" name="文本框 2"/>
            <p:cNvSpPr txBox="1"/>
            <p:nvPr/>
          </p:nvSpPr>
          <p:spPr>
            <a:xfrm>
              <a:off x="8514368" y="2688467"/>
              <a:ext cx="19469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课程目录介绍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42297" y="2485267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03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1783284"/>
            <a:chOff x="5568043" y="1174090"/>
            <a:chExt cx="1383041" cy="2944395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289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11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  <p:pic>
        <p:nvPicPr>
          <p:cNvPr id="2" name="光照">
            <a:hlinkClick r:id="" action="ppaction://media"/>
            <a:extLst>
              <a:ext uri="{FF2B5EF4-FFF2-40B4-BE49-F238E27FC236}">
                <a16:creationId xmlns:a16="http://schemas.microsoft.com/office/drawing/2014/main" id="{6E8A9D82-39BD-EEA7-B1A6-905F2EF7ACC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731" y="1323217"/>
            <a:ext cx="10398035" cy="459474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FDE3541-47F0-C7CB-8736-0FCB005AA770}"/>
              </a:ext>
            </a:extLst>
          </p:cNvPr>
          <p:cNvSpPr txBox="1"/>
          <p:nvPr/>
        </p:nvSpPr>
        <p:spPr>
          <a:xfrm>
            <a:off x="1561011" y="6244058"/>
            <a:ext cx="6135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太阳、灯、火焰、手电筒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……..</a:t>
            </a:r>
            <a:endParaRPr lang="zh-CN" alt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基础理论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2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231106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光照类型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965" y="254635"/>
            <a:ext cx="2181225" cy="1228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739387-819E-35C9-C127-AD0B8C9AE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36" y="2148975"/>
            <a:ext cx="5368970" cy="233362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9FB36A81-DA72-F49D-C9E3-FEC9FC27FD2F}"/>
              </a:ext>
            </a:extLst>
          </p:cNvPr>
          <p:cNvSpPr txBox="1"/>
          <p:nvPr/>
        </p:nvSpPr>
        <p:spPr>
          <a:xfrm>
            <a:off x="6056812" y="1895012"/>
            <a:ext cx="61351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平行光：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平行光的光线是相互平行的，平行光具有方向。平行光可以看做是无限远处的光源发出的光。因为太阳距离地球很远，所以阳光到达地球时可以认为是平行的，平行光的定义很简单，只需要有一个方向和一个颜色即可。</a:t>
            </a:r>
          </a:p>
          <a:p>
            <a:pPr algn="l"/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点光源光：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点光源是从一个点向周围所有的方向发出的光。点光源光可以用来表示现实生活中的灯泡、火焰等。我们需要指定点光源的位置和颜色。光线的方向将根据点光源的位置和被照射的部位计算出来，</a:t>
            </a:r>
            <a:r>
              <a:rPr lang="zh-CN" altLang="en-US" b="0" i="1" dirty="0">
                <a:solidFill>
                  <a:srgbClr val="121212"/>
                </a:solidFill>
                <a:effectLst/>
                <a:latin typeface="-apple-system"/>
              </a:rPr>
              <a:t>因为点光源光在场景内的不同位置是不同的。</a:t>
            </a: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 algn="l"/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环境光：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是指那些经光源（点光源或平行光）发出后，被墙壁等物体反射多次，然后照到物体表面上的光。环境光从各个角度照射物体，其强度都是相同的。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231106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反射类型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965" y="254635"/>
            <a:ext cx="2181225" cy="1228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1FEFBE2-8764-5B71-3A7B-7CC61495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65" y="1293953"/>
            <a:ext cx="4980215" cy="25547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459C45-3299-0BA1-E1DC-E84B3E144C9E}"/>
              </a:ext>
            </a:extLst>
          </p:cNvPr>
          <p:cNvSpPr txBox="1"/>
          <p:nvPr/>
        </p:nvSpPr>
        <p:spPr>
          <a:xfrm>
            <a:off x="5593080" y="2405636"/>
            <a:ext cx="6135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漫反射是针对平行光和点光源而言的。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漫反射是针对现实生活中大部分粗糙材质（比如塑料、岩石等）而建立的理想反射模型，</a:t>
            </a:r>
            <a:r>
              <a:rPr lang="zh-CN" altLang="en-US" b="0" i="1" dirty="0">
                <a:solidFill>
                  <a:srgbClr val="121212"/>
                </a:solidFill>
                <a:effectLst/>
                <a:latin typeface="-apple-system"/>
              </a:rPr>
              <a:t>其反射光在各个方向上是均匀的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45E3263-D35D-72DD-02BC-92F9F0FF3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51" y="4290606"/>
            <a:ext cx="5100229" cy="213811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93D7369-6D24-232A-11B5-DB76B1A68115}"/>
              </a:ext>
            </a:extLst>
          </p:cNvPr>
          <p:cNvSpPr txBox="1"/>
          <p:nvPr/>
        </p:nvSpPr>
        <p:spPr>
          <a:xfrm>
            <a:off x="5662749" y="4696828"/>
            <a:ext cx="6135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环境反射是针对环境光而言的。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在环境反射中，</a:t>
            </a:r>
            <a:r>
              <a:rPr lang="zh-CN" altLang="en-US" b="0" i="1" dirty="0">
                <a:solidFill>
                  <a:srgbClr val="121212"/>
                </a:solidFill>
                <a:effectLst/>
                <a:latin typeface="-apple-system"/>
              </a:rPr>
              <a:t>反射光的方向可以认为就是入射光的反方向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。由于环境光照射物体的方式是各个方向均匀的、强度相等的，所以反射光的各个方向也是均匀的：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F759E5-35CD-8368-0F00-5BFA002D2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490" y="3529035"/>
            <a:ext cx="3800475" cy="257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A58B32-13C3-8222-6E16-3DFFD0780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251" y="6036578"/>
            <a:ext cx="3619500" cy="304800"/>
          </a:xfrm>
          <a:prstGeom prst="rect">
            <a:avLst/>
          </a:prstGeom>
        </p:spPr>
      </p:pic>
      <p:sp>
        <p:nvSpPr>
          <p:cNvPr id="11" name="左大括号 10">
            <a:extLst>
              <a:ext uri="{FF2B5EF4-FFF2-40B4-BE49-F238E27FC236}">
                <a16:creationId xmlns:a16="http://schemas.microsoft.com/office/drawing/2014/main" id="{574F92DD-249B-A4DA-6E8B-0FABA9C7BA41}"/>
              </a:ext>
            </a:extLst>
          </p:cNvPr>
          <p:cNvSpPr/>
          <p:nvPr/>
        </p:nvSpPr>
        <p:spPr>
          <a:xfrm>
            <a:off x="612865" y="3061982"/>
            <a:ext cx="276368" cy="29529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7061048-6BE3-184D-7604-BCDF5855E4CF}"/>
              </a:ext>
            </a:extLst>
          </p:cNvPr>
          <p:cNvSpPr txBox="1"/>
          <p:nvPr/>
        </p:nvSpPr>
        <p:spPr>
          <a:xfrm>
            <a:off x="91193" y="3529035"/>
            <a:ext cx="461665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表面反射光颜色</a:t>
            </a:r>
          </a:p>
        </p:txBody>
      </p:sp>
    </p:spTree>
    <p:extLst>
      <p:ext uri="{BB962C8B-B14F-4D97-AF65-F5344CB8AC3E}">
        <p14:creationId xmlns:p14="http://schemas.microsoft.com/office/powerpoint/2010/main" val="362467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246221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法线：表面的朝向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965" y="254635"/>
            <a:ext cx="2181225" cy="1228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18CD346-031C-C8E0-841C-110DE3A8B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10" y="1425674"/>
            <a:ext cx="5600700" cy="23907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D33F4CE-C415-9C8E-5729-2A0C85AF5415}"/>
              </a:ext>
            </a:extLst>
          </p:cNvPr>
          <p:cNvSpPr txBox="1"/>
          <p:nvPr/>
        </p:nvSpPr>
        <p:spPr>
          <a:xfrm>
            <a:off x="5352177" y="1471877"/>
            <a:ext cx="6723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物体表面的朝向，即垂直与表面的方向，又称法线或法向量。法向量有三个分量，向量</a:t>
            </a:r>
            <a:r>
              <a:rPr lang="en-US" altLang="zh-CN" dirty="0" err="1"/>
              <a:t>xyz</a:t>
            </a:r>
            <a:r>
              <a:rPr lang="zh-CN" altLang="en-US" dirty="0"/>
              <a:t>。比如：向量（</a:t>
            </a:r>
            <a:r>
              <a:rPr lang="en-US" altLang="zh-CN" dirty="0"/>
              <a:t>1,0,0</a:t>
            </a:r>
            <a:r>
              <a:rPr lang="zh-CN" altLang="en-US" dirty="0"/>
              <a:t>）表示</a:t>
            </a:r>
            <a:r>
              <a:rPr lang="en-US" altLang="zh-CN" dirty="0"/>
              <a:t>x</a:t>
            </a:r>
            <a:r>
              <a:rPr lang="zh-CN" altLang="en-US" dirty="0"/>
              <a:t>轴的正方向，（</a:t>
            </a:r>
            <a:r>
              <a:rPr lang="en-US" altLang="zh-CN" dirty="0"/>
              <a:t>0,0,1</a:t>
            </a:r>
            <a:r>
              <a:rPr lang="zh-CN" altLang="en-US" dirty="0"/>
              <a:t>）表示</a:t>
            </a:r>
            <a:r>
              <a:rPr lang="en-US" altLang="zh-CN" dirty="0"/>
              <a:t>z</a:t>
            </a:r>
            <a:r>
              <a:rPr lang="zh-CN" altLang="en-US" dirty="0"/>
              <a:t>轴正方向。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AF1540F-B3B7-DAD7-B1BF-4416A4EBE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60" y="4409630"/>
            <a:ext cx="4480580" cy="211438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EC1A6DC-63C9-1CB5-53EC-0FC6A8B0B04C}"/>
              </a:ext>
            </a:extLst>
          </p:cNvPr>
          <p:cNvSpPr txBox="1"/>
          <p:nvPr/>
        </p:nvSpPr>
        <p:spPr>
          <a:xfrm>
            <a:off x="760576" y="399943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一个面具有两个法向量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4A6564-BAF7-CC7A-CB02-8968EA149323}"/>
              </a:ext>
            </a:extLst>
          </p:cNvPr>
          <p:cNvSpPr txBox="1"/>
          <p:nvPr/>
        </p:nvSpPr>
        <p:spPr>
          <a:xfrm>
            <a:off x="4996576" y="397307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法向量与位置没有关系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B989768-6A38-B5CE-8785-7110F2C31369}"/>
              </a:ext>
            </a:extLst>
          </p:cNvPr>
          <p:cNvSpPr/>
          <p:nvPr/>
        </p:nvSpPr>
        <p:spPr>
          <a:xfrm>
            <a:off x="5460763" y="4905286"/>
            <a:ext cx="1629399" cy="1273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76019FF8-F7D5-9B44-8E9B-87BCD7A3AECA}"/>
              </a:ext>
            </a:extLst>
          </p:cNvPr>
          <p:cNvCxnSpPr>
            <a:cxnSpLocks/>
          </p:cNvCxnSpPr>
          <p:nvPr/>
        </p:nvCxnSpPr>
        <p:spPr>
          <a:xfrm flipH="1">
            <a:off x="4674550" y="5386123"/>
            <a:ext cx="2076628" cy="53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A24A43F-F3F9-12E7-11CC-4918B028439F}"/>
              </a:ext>
            </a:extLst>
          </p:cNvPr>
          <p:cNvCxnSpPr>
            <a:cxnSpLocks/>
          </p:cNvCxnSpPr>
          <p:nvPr/>
        </p:nvCxnSpPr>
        <p:spPr>
          <a:xfrm flipH="1">
            <a:off x="4826950" y="5538523"/>
            <a:ext cx="2076628" cy="53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5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0F86EB6-0861-6DBB-6475-B64BFB458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62" y="816927"/>
            <a:ext cx="5248275" cy="56578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552</Words>
  <Application>Microsoft Office PowerPoint</Application>
  <PresentationFormat>宽屏</PresentationFormat>
  <Paragraphs>40</Paragraphs>
  <Slides>10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Adobe 黑体 Std R</vt:lpstr>
      <vt:lpstr>-apple-system</vt:lpstr>
      <vt:lpstr>宋体</vt:lpstr>
      <vt:lpstr>微软雅黑</vt:lpstr>
      <vt:lpstr>Aparajita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JialeiZhai@163.com</cp:lastModifiedBy>
  <cp:revision>97</cp:revision>
  <dcterms:created xsi:type="dcterms:W3CDTF">2020-08-06T03:23:00Z</dcterms:created>
  <dcterms:modified xsi:type="dcterms:W3CDTF">2022-06-14T09:48:21Z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