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3" r:id="rId3"/>
    <p:sldId id="263" r:id="rId4"/>
    <p:sldId id="264" r:id="rId5"/>
    <p:sldId id="270" r:id="rId6"/>
    <p:sldId id="324" r:id="rId8"/>
    <p:sldId id="322" r:id="rId9"/>
    <p:sldId id="384" r:id="rId10"/>
    <p:sldId id="273" r:id="rId11"/>
    <p:sldId id="386" r:id="rId12"/>
    <p:sldId id="387" r:id="rId13"/>
    <p:sldId id="388" r:id="rId14"/>
    <p:sldId id="385" r:id="rId15"/>
    <p:sldId id="389" r:id="rId16"/>
    <p:sldId id="32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leiZhai@163.com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2C344B"/>
    <a:srgbClr val="21273E"/>
    <a:srgbClr val="DADCE4"/>
    <a:srgbClr val="3A2E4F"/>
    <a:srgbClr val="528DA9"/>
    <a:srgbClr val="4A67D4"/>
    <a:srgbClr val="7483DE"/>
    <a:srgbClr val="7383E1"/>
    <a:srgbClr val="8DB6FF"/>
    <a:srgbClr val="ABC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129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EA053EFB-6033-4CE6-AA30-12A46473932B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dobe 黑体 Std R" panose="020B0400000000000000" pitchFamily="34" charset="-122"/>
              </a:defRPr>
            </a:lvl1pPr>
          </a:lstStyle>
          <a:p>
            <a:fld id="{3CF659B7-856F-413B-B4A3-0AD6F5EDB98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dobe 黑体 Std R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580" y="470718"/>
            <a:ext cx="3196131" cy="556260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19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213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14" y="1448744"/>
            <a:ext cx="2040132" cy="3606549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Adobe 黑体 Std R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0015" y="1451085"/>
            <a:ext cx="11332551" cy="36464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561945" y="1041338"/>
            <a:ext cx="2449031" cy="27282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9873" y="3104038"/>
            <a:ext cx="2449031" cy="33587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99873" y="1036736"/>
            <a:ext cx="2449031" cy="196440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561945" y="3881535"/>
            <a:ext cx="2449031" cy="258125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29813" flipH="1" flipV="1">
            <a:off x="144001" y="178669"/>
            <a:ext cx="1002244" cy="1068651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0630526" y="51421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2C344B"/>
                </a:solidFill>
                <a:effectLst>
                  <a:outerShdw blurRad="25400" dist="25400" dir="2700000" algn="tl" rotWithShape="0">
                    <a:prstClr val="black">
                      <a:alpha val="20000"/>
                    </a:prst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LOGO</a:t>
            </a:r>
            <a:endParaRPr lang="zh-CN" altLang="en-US" sz="2800" dirty="0">
              <a:solidFill>
                <a:srgbClr val="2C344B"/>
              </a:solidFill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63" y="6382170"/>
            <a:ext cx="547804" cy="365127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ECB62A96-75BD-4D1B-A9DE-49026C62D5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  <a:lvl2pPr>
              <a:defRPr>
                <a:ea typeface="Adobe 黑体 Std R" panose="020B0400000000000000" pitchFamily="34" charset="-122"/>
              </a:defRPr>
            </a:lvl2pPr>
            <a:lvl3pPr>
              <a:defRPr>
                <a:ea typeface="Adobe 黑体 Std R" panose="020B0400000000000000" pitchFamily="34" charset="-122"/>
              </a:defRPr>
            </a:lvl3pPr>
            <a:lvl4pPr>
              <a:defRPr>
                <a:ea typeface="Adobe 黑体 Std R" panose="020B0400000000000000" pitchFamily="34" charset="-122"/>
              </a:defRPr>
            </a:lvl4pPr>
            <a:lvl5pPr>
              <a:defRPr>
                <a:ea typeface="Adobe 黑体 Std R" panose="020B0400000000000000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6CE9CDA6-EBF6-406F-B3E0-C54727C5BA5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/>
          <a:lstStyle>
            <a:lvl1pPr>
              <a:defRPr>
                <a:ea typeface="Adobe 黑体 Std R" panose="020B0400000000000000" pitchFamily="34" charset="-122"/>
              </a:defRPr>
            </a:lvl1pPr>
          </a:lstStyle>
          <a:p>
            <a:fld id="{1EEBC43A-32FB-4EEB-A6E0-814D95442B8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2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2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37724" y="1747613"/>
            <a:ext cx="885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+mn-ea"/>
                <a:cs typeface="Aparajita" panose="020B0604020202020204" pitchFamily="34" charset="0"/>
              </a:rPr>
              <a:t>2022 WebGL</a:t>
            </a:r>
            <a:r>
              <a:rPr lang="zh-CN" altLang="en-US" sz="7200" dirty="0">
                <a:latin typeface="+mn-ea"/>
                <a:cs typeface="Aparajita" panose="020B0604020202020204" pitchFamily="34" charset="0"/>
              </a:rPr>
              <a:t>中级课程</a:t>
            </a:r>
            <a:endParaRPr lang="zh-CN" altLang="en-US" sz="7200" dirty="0">
              <a:latin typeface="+mn-ea"/>
              <a:cs typeface="Aparajita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854"/>
            <a:ext cx="2095531" cy="2675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369680" y="3044843"/>
            <a:ext cx="63576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400" b="1" dirty="0">
                <a:latin typeface="+mn-ea"/>
              </a:rPr>
              <a:t>动态变换与动画理论基础</a:t>
            </a:r>
            <a:endParaRPr lang="zh-CN" altLang="en-US" sz="4400" b="1" dirty="0"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05481" y="4831757"/>
            <a:ext cx="2366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讲解人：冰老师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讲解时间：</a:t>
            </a:r>
            <a:r>
              <a:rPr lang="en-US" altLang="zh-CN" dirty="0"/>
              <a:t>2022.05.11</a:t>
            </a:r>
            <a:endParaRPr lang="en-US" altLang="zh-CN" dirty="0"/>
          </a:p>
        </p:txBody>
      </p:sp>
    </p:spTree>
  </p:cSld>
  <p:clrMapOvr>
    <a:masterClrMapping/>
  </p:clrMapOvr>
  <p:transition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22428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手动推导</a:t>
            </a:r>
            <a:endParaRPr 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10" name="左大括号 9"/>
          <p:cNvSpPr/>
          <p:nvPr/>
        </p:nvSpPr>
        <p:spPr>
          <a:xfrm>
            <a:off x="4776470" y="1374140"/>
            <a:ext cx="1402715" cy="49809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04590" y="2407285"/>
            <a:ext cx="1004570" cy="291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位移变换推倒过程（手推）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222365" y="1270000"/>
            <a:ext cx="777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平移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03645" y="3680460"/>
            <a:ext cx="777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旋转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04280" y="5986780"/>
            <a:ext cx="777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缩放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107315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常用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API</a:t>
            </a:r>
            <a:endParaRPr lang="en-US" alt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3885" y="1151890"/>
            <a:ext cx="64522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计算机技术与数学理论达成情人关系（</a:t>
            </a:r>
            <a:r>
              <a:rPr lang="en-US" altLang="zh-CN">
                <a:sym typeface="+mn-ea"/>
              </a:rPr>
              <a:t>webgl</a:t>
            </a:r>
            <a:r>
              <a:rPr lang="zh-CN" altLang="en-US">
                <a:sym typeface="+mn-ea"/>
              </a:rPr>
              <a:t>内置了矩阵系统）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35575" y="2136775"/>
            <a:ext cx="67348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WebGLRenderingContext.uniformMatrix2fv(location, transpose, value);</a:t>
            </a:r>
            <a:endParaRPr lang="zh-CN" altLang="en-US"/>
          </a:p>
          <a:p>
            <a:r>
              <a:rPr lang="zh-CN" altLang="en-US"/>
              <a:t>WebGLRenderingContext.uniformMatrix3fv(location, transpose, value);</a:t>
            </a:r>
            <a:endParaRPr lang="zh-CN" altLang="en-US"/>
          </a:p>
          <a:p>
            <a:r>
              <a:rPr lang="zh-CN" altLang="en-US"/>
              <a:t>WebGLRenderingContext.uniformMatrix4fv(location, transpose, value);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75" y="3230880"/>
            <a:ext cx="6883400" cy="29667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030" y="1768475"/>
            <a:ext cx="52558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行主序</a:t>
            </a:r>
            <a:r>
              <a:rPr lang="zh-CN" altLang="en-US"/>
              <a:t>是指以行为优先单位，在内存中逐行存储；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3030" y="3230880"/>
            <a:ext cx="51225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列主序</a:t>
            </a:r>
            <a:r>
              <a:rPr lang="zh-CN" altLang="en-US"/>
              <a:t>是指以列为优先单位，在内存中逐列存储。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" y="2083435"/>
            <a:ext cx="4950460" cy="1028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" y="4028440"/>
            <a:ext cx="4752340" cy="876300"/>
          </a:xfrm>
          <a:prstGeom prst="rect">
            <a:avLst/>
          </a:prstGeom>
        </p:spPr>
      </p:pic>
      <p:sp>
        <p:nvSpPr>
          <p:cNvPr id="17" name="上下箭头 16"/>
          <p:cNvSpPr/>
          <p:nvPr/>
        </p:nvSpPr>
        <p:spPr>
          <a:xfrm>
            <a:off x="2833370" y="2776855"/>
            <a:ext cx="405130" cy="16427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转置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案例实践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4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306070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平移、旋转、缩放变换</a:t>
            </a:r>
            <a:endParaRPr lang="zh-CN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833" y="2567499"/>
            <a:ext cx="3478243" cy="1953238"/>
          </a:xfrm>
          <a:prstGeom prst="rect">
            <a:avLst/>
          </a:prstGeom>
        </p:spPr>
      </p:pic>
      <p:sp>
        <p:nvSpPr>
          <p:cNvPr id="3" name="箭头: V 形 9"/>
          <p:cNvSpPr/>
          <p:nvPr/>
        </p:nvSpPr>
        <p:spPr>
          <a:xfrm>
            <a:off x="323215" y="3230245"/>
            <a:ext cx="1835150" cy="627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initwebgl</a:t>
            </a:r>
            <a:endParaRPr lang="en-US" altLang="zh-CN" dirty="0"/>
          </a:p>
        </p:txBody>
      </p:sp>
      <p:sp>
        <p:nvSpPr>
          <p:cNvPr id="4" name="箭头: V 形 9"/>
          <p:cNvSpPr/>
          <p:nvPr/>
        </p:nvSpPr>
        <p:spPr>
          <a:xfrm>
            <a:off x="2322830" y="3230245"/>
            <a:ext cx="1835150" cy="627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initshader</a:t>
            </a:r>
            <a:endParaRPr lang="en-US" altLang="zh-CN" dirty="0"/>
          </a:p>
        </p:txBody>
      </p:sp>
      <p:sp>
        <p:nvSpPr>
          <p:cNvPr id="5" name="箭头: V 形 9"/>
          <p:cNvSpPr/>
          <p:nvPr/>
        </p:nvSpPr>
        <p:spPr>
          <a:xfrm>
            <a:off x="4412615" y="3230245"/>
            <a:ext cx="1835150" cy="627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initbuffer</a:t>
            </a:r>
            <a:endParaRPr lang="en-US" altLang="zh-CN" dirty="0"/>
          </a:p>
        </p:txBody>
      </p:sp>
      <p:sp>
        <p:nvSpPr>
          <p:cNvPr id="6" name="箭头: V 形 9"/>
          <p:cNvSpPr/>
          <p:nvPr/>
        </p:nvSpPr>
        <p:spPr>
          <a:xfrm>
            <a:off x="6462395" y="3230245"/>
            <a:ext cx="1835150" cy="627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draw</a:t>
            </a:r>
            <a:endParaRPr lang="en-US" altLang="zh-CN" dirty="0"/>
          </a:p>
        </p:txBody>
      </p:sp>
      <p:sp>
        <p:nvSpPr>
          <p:cNvPr id="8" name="下箭头 7"/>
          <p:cNvSpPr/>
          <p:nvPr/>
        </p:nvSpPr>
        <p:spPr>
          <a:xfrm>
            <a:off x="4967605" y="2419350"/>
            <a:ext cx="588010" cy="71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47365" y="1250315"/>
            <a:ext cx="4203065" cy="85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变换的值</a:t>
            </a:r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uniformMatrix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fv</a:t>
            </a:r>
            <a:r>
              <a:rPr lang="en-US" altLang="zh-CN">
                <a:sym typeface="+mn-ea"/>
              </a:rPr>
              <a:t>()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/>
              <a:t>3.</a:t>
            </a:r>
            <a:r>
              <a:rPr lang="zh-CN" altLang="en-US"/>
              <a:t>赋值到</a:t>
            </a:r>
            <a:r>
              <a:rPr lang="en-US" altLang="zh-CN"/>
              <a:t>shader</a:t>
            </a:r>
            <a:endParaRPr lang="en-US" altLang="zh-CN"/>
          </a:p>
        </p:txBody>
      </p:sp>
      <p:sp>
        <p:nvSpPr>
          <p:cNvPr id="15" name="下箭头 14"/>
          <p:cNvSpPr/>
          <p:nvPr/>
        </p:nvSpPr>
        <p:spPr>
          <a:xfrm rot="10800000">
            <a:off x="7031355" y="3857625"/>
            <a:ext cx="588010" cy="718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79520" y="4646295"/>
            <a:ext cx="4203065" cy="85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>
                <a:sym typeface="+mn-ea"/>
              </a:rPr>
              <a:t>render</a:t>
            </a:r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055602" y="2485502"/>
            <a:ext cx="806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谢谢观看</a:t>
            </a:r>
            <a:endParaRPr lang="zh-CN" altLang="en-US" sz="8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00054" y="3594485"/>
            <a:ext cx="4939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Aparajita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</a:rPr>
              <a:t>THANK YOU</a:t>
            </a:r>
            <a:endParaRPr lang="zh-CN" altLang="en-US" sz="4800" b="1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Aparajita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772" flipV="1">
            <a:off x="-2318053" y="-2781509"/>
            <a:ext cx="6930283" cy="69302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5912" flipV="1">
            <a:off x="7864806" y="2404740"/>
            <a:ext cx="6930283" cy="6930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399" flipV="1">
            <a:off x="-175852" y="-152570"/>
            <a:ext cx="6930283" cy="73894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7897" y="1235342"/>
            <a:ext cx="19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造字工房力黑（非商用）常规体" pitchFamily="50" charset="-122"/>
                <a:cs typeface="Aparajita" panose="020B0604020202020204" pitchFamily="34" charset="0"/>
              </a:rPr>
              <a:t>CONTENTS</a:t>
            </a:r>
            <a:endParaRPr lang="zh-CN" altLang="en-US" sz="2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parajita" panose="020B0604020202020204" pitchFamily="34" charset="0"/>
              <a:ea typeface="造字工房力黑（非商用）常规体" pitchFamily="50" charset="-122"/>
              <a:cs typeface="Aparajita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9079" y="1723504"/>
            <a:ext cx="1256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rgbClr val="21273E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目录</a:t>
            </a:r>
            <a:endParaRPr lang="zh-CN" altLang="en-US" sz="4000" dirty="0">
              <a:solidFill>
                <a:srgbClr val="21273E"/>
              </a:soli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355538" y="2812169"/>
            <a:ext cx="3308851" cy="528685"/>
            <a:chOff x="7160548" y="2534162"/>
            <a:chExt cx="3308851" cy="528685"/>
          </a:xfrm>
        </p:grpSpPr>
        <p:sp>
          <p:nvSpPr>
            <p:cNvPr id="11" name="文本框 10"/>
            <p:cNvSpPr txBox="1"/>
            <p:nvPr/>
          </p:nvSpPr>
          <p:spPr>
            <a:xfrm>
              <a:off x="7843210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前言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2620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01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37582" y="3571477"/>
            <a:ext cx="3308851" cy="528685"/>
            <a:chOff x="7160548" y="2534162"/>
            <a:chExt cx="3308851" cy="528685"/>
          </a:xfrm>
        </p:grpSpPr>
        <p:sp>
          <p:nvSpPr>
            <p:cNvPr id="54" name="文本框 53"/>
            <p:cNvSpPr txBox="1"/>
            <p:nvPr/>
          </p:nvSpPr>
          <p:spPr>
            <a:xfrm>
              <a:off x="8514376" y="2688777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剧情回顾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02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2204854" y="2894217"/>
            <a:ext cx="1748168" cy="1505737"/>
          </a:xfrm>
          <a:prstGeom prst="rect">
            <a:avLst/>
          </a:prstGeom>
          <a:gradFill>
            <a:gsLst>
              <a:gs pos="0">
                <a:srgbClr val="2C344B">
                  <a:alpha val="0"/>
                </a:srgbClr>
              </a:gs>
              <a:gs pos="86000">
                <a:srgbClr val="2127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BUSINESS PLAN</a:t>
            </a:r>
            <a:endParaRPr lang="zh-CN" altLang="en-US" sz="3200" dirty="0"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73269" y="1609541"/>
            <a:ext cx="7218731" cy="69134"/>
            <a:chOff x="4973269" y="1609541"/>
            <a:chExt cx="7218731" cy="6913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973269" y="1644108"/>
              <a:ext cx="7218731" cy="0"/>
            </a:xfrm>
            <a:prstGeom prst="line">
              <a:avLst/>
            </a:prstGeom>
            <a:ln w="12700">
              <a:solidFill>
                <a:srgbClr val="2127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4978265" y="1609541"/>
              <a:ext cx="932856" cy="69134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55922" y="4300457"/>
            <a:ext cx="3308851" cy="577580"/>
            <a:chOff x="7160548" y="2485267"/>
            <a:chExt cx="3308851" cy="577580"/>
          </a:xfrm>
        </p:grpSpPr>
        <p:sp>
          <p:nvSpPr>
            <p:cNvPr id="3" name="文本框 2"/>
            <p:cNvSpPr txBox="1"/>
            <p:nvPr/>
          </p:nvSpPr>
          <p:spPr>
            <a:xfrm>
              <a:off x="8514376" y="2688777"/>
              <a:ext cx="127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理论基础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60548" y="264869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342297" y="2485267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03</a:t>
              </a:r>
              <a:endParaRPr lang="zh-CN" alt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37582" y="5049757"/>
            <a:ext cx="3308851" cy="594725"/>
            <a:chOff x="7160548" y="2534162"/>
            <a:chExt cx="3308851" cy="594725"/>
          </a:xfrm>
        </p:grpSpPr>
        <p:sp>
          <p:nvSpPr>
            <p:cNvPr id="9" name="文本框 8"/>
            <p:cNvSpPr txBox="1"/>
            <p:nvPr/>
          </p:nvSpPr>
          <p:spPr>
            <a:xfrm>
              <a:off x="8514376" y="2760532"/>
              <a:ext cx="12731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 dirty="0">
                  <a:solidFill>
                    <a:srgbClr val="2C344B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</a:rPr>
                <a:t>案例实践</a:t>
              </a:r>
              <a:endParaRPr lang="zh-CN" altLang="en-US" b="1" dirty="0">
                <a:solidFill>
                  <a:srgbClr val="2C344B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160548" y="2714733"/>
              <a:ext cx="3308851" cy="414154"/>
            </a:xfrm>
            <a:prstGeom prst="roundRect">
              <a:avLst>
                <a:gd name="adj" fmla="val 7796"/>
              </a:avLst>
            </a:prstGeom>
            <a:noFill/>
            <a:ln>
              <a:solidFill>
                <a:srgbClr val="2C344B">
                  <a:alpha val="50000"/>
                </a:srgbClr>
              </a:solidFill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879757" y="2534162"/>
              <a:ext cx="399972" cy="399972"/>
            </a:xfrm>
            <a:prstGeom prst="rect">
              <a:avLst/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  <a:effectLst>
              <a:outerShdw blurRad="1270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p>
              <a:pPr algn="ctr">
                <a:lnSpc>
                  <a:spcPct val="120000"/>
                </a:lnSpc>
              </a:pPr>
              <a:r>
                <a:rPr lang="en-US" altLang="zh-CN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0</a:t>
              </a:r>
              <a:r>
                <a:rPr lang="en-US" sz="2800" dirty="0"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4</a:t>
              </a:r>
              <a:endParaRPr lang="en-US" sz="2800" dirty="0"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/>
      <p:bldP spid="5" grpId="0"/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95904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1783284"/>
            <a:chOff x="5568043" y="1174090"/>
            <a:chExt cx="1383041" cy="2944395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289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11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615553" cy="4656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前言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66" y="338246"/>
            <a:ext cx="1619250" cy="647700"/>
          </a:xfrm>
          <a:prstGeom prst="rect">
            <a:avLst/>
          </a:prstGeom>
        </p:spPr>
      </p:pic>
      <p:pic>
        <p:nvPicPr>
          <p:cNvPr id="6" name="图片 5" descr="动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383030"/>
            <a:ext cx="3145155" cy="1846580"/>
          </a:xfrm>
          <a:prstGeom prst="rect">
            <a:avLst/>
          </a:prstGeom>
        </p:spPr>
      </p:pic>
      <p:pic>
        <p:nvPicPr>
          <p:cNvPr id="13" name="图片 12" descr="车辆动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3787140"/>
            <a:ext cx="3145155" cy="1977390"/>
          </a:xfrm>
          <a:prstGeom prst="rect">
            <a:avLst/>
          </a:prstGeom>
        </p:spPr>
      </p:pic>
      <p:pic>
        <p:nvPicPr>
          <p:cNvPr id="14" name="图片 13" descr="动画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030" y="1383030"/>
            <a:ext cx="3145155" cy="1847215"/>
          </a:xfrm>
          <a:prstGeom prst="rect">
            <a:avLst/>
          </a:prstGeom>
        </p:spPr>
      </p:pic>
      <p:pic>
        <p:nvPicPr>
          <p:cNvPr id="15" name="图片 14" descr="动画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395" y="3787775"/>
            <a:ext cx="3145790" cy="19773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749540" y="1167130"/>
            <a:ext cx="392303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</a:t>
            </a:r>
            <a:r>
              <a:rPr lang="zh-CN" altLang="en-US"/>
              <a:t>医学证明人类具有“视觉暂留”的特性，人的眼睛看到一幅画或一个物体后，在0.34秒内不会消失。利用这一原理，在一幅画还没有消失前播放下一幅画，就会给人造成一种流畅的视觉变化效果。</a:t>
            </a:r>
            <a:endParaRPr lang="zh-CN" altLang="en-US"/>
          </a:p>
          <a:p>
            <a:r>
              <a:rPr lang="zh-CN" altLang="en-US"/>
              <a:t>       </a:t>
            </a:r>
            <a:r>
              <a:rPr lang="en-US" altLang="zh-CN"/>
              <a:t>WebGL</a:t>
            </a:r>
            <a:r>
              <a:rPr lang="zh-CN" altLang="en-US"/>
              <a:t>利用人眼的视觉暂留效应，产生画面在动的感觉。每次展示的绘制内容一般称之为帧（Frame），每秒帧的数目越多，人眼会感觉越流畅。一般而言动画能达到每秒30帧就足够了，为了追求更加流畅细腻的动画效果，有时候会将每秒帧数升到60。</a:t>
            </a:r>
            <a:endParaRPr lang="zh-CN" altLang="en-US"/>
          </a:p>
          <a:p>
            <a:r>
              <a:rPr lang="zh-CN" altLang="en-US">
                <a:solidFill>
                  <a:schemeClr val="accent1"/>
                </a:solidFill>
              </a:rPr>
              <a:t>requestAnimationFrame</a:t>
            </a:r>
            <a:r>
              <a:rPr lang="en-US" altLang="zh-CN">
                <a:solidFill>
                  <a:schemeClr val="accent1"/>
                </a:solidFill>
              </a:rPr>
              <a:t>()</a:t>
            </a:r>
            <a:endParaRPr lang="en-US" altLang="zh-CN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基础运动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/>
          </a:p>
          <a:p>
            <a:r>
              <a:rPr lang="en-US" altLang="zh-CN"/>
              <a:t>相机动画;UV动画;模型动画;骨骼动画;变形动画</a:t>
            </a:r>
            <a:endParaRPr lang="en-US" altLang="zh-CN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剧情回顾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2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244856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平移、旋转、缩放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65" y="254635"/>
            <a:ext cx="2181225" cy="1228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43" y="1622290"/>
            <a:ext cx="16859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32" y="1822874"/>
            <a:ext cx="2290147" cy="999337"/>
          </a:xfrm>
          <a:prstGeom prst="rect">
            <a:avLst/>
          </a:prstGeom>
        </p:spPr>
      </p:pic>
      <p:sp>
        <p:nvSpPr>
          <p:cNvPr id="4" name="箭头: 右 3"/>
          <p:cNvSpPr/>
          <p:nvPr/>
        </p:nvSpPr>
        <p:spPr>
          <a:xfrm>
            <a:off x="2590165" y="2101215"/>
            <a:ext cx="1964055" cy="57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97" y="3564158"/>
            <a:ext cx="2206133" cy="995863"/>
          </a:xfrm>
          <a:prstGeom prst="rect">
            <a:avLst/>
          </a:prstGeom>
        </p:spPr>
      </p:pic>
      <p:sp>
        <p:nvSpPr>
          <p:cNvPr id="6" name="箭头: 右 3"/>
          <p:cNvSpPr/>
          <p:nvPr/>
        </p:nvSpPr>
        <p:spPr>
          <a:xfrm>
            <a:off x="2589530" y="3564255"/>
            <a:ext cx="1964055" cy="62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585" y="3232150"/>
            <a:ext cx="2483485" cy="10763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56246" y="4961706"/>
            <a:ext cx="15341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x’ =  x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y’ =  y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z’ =  z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右 3"/>
          <p:cNvSpPr/>
          <p:nvPr/>
        </p:nvSpPr>
        <p:spPr>
          <a:xfrm>
            <a:off x="2589530" y="5213350"/>
            <a:ext cx="1964055" cy="62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815" y="4891626"/>
            <a:ext cx="2638425" cy="1057275"/>
          </a:xfrm>
          <a:prstGeom prst="rect">
            <a:avLst/>
          </a:prstGeom>
        </p:spPr>
      </p:pic>
      <p:sp>
        <p:nvSpPr>
          <p:cNvPr id="16" name="箭头: 右 3"/>
          <p:cNvSpPr/>
          <p:nvPr/>
        </p:nvSpPr>
        <p:spPr>
          <a:xfrm>
            <a:off x="7131685" y="1917065"/>
            <a:ext cx="1964055" cy="57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sp>
        <p:nvSpPr>
          <p:cNvPr id="17" name="箭头: 右 3"/>
          <p:cNvSpPr/>
          <p:nvPr/>
        </p:nvSpPr>
        <p:spPr>
          <a:xfrm>
            <a:off x="7131050" y="3380105"/>
            <a:ext cx="1964055" cy="62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sp>
        <p:nvSpPr>
          <p:cNvPr id="18" name="箭头: 右 3"/>
          <p:cNvSpPr/>
          <p:nvPr/>
        </p:nvSpPr>
        <p:spPr>
          <a:xfrm>
            <a:off x="7188835" y="5029200"/>
            <a:ext cx="1964055" cy="621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推演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845040" y="1483360"/>
            <a:ext cx="1365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1  0  0  0 </a:t>
            </a:r>
            <a:endParaRPr lang="en-US" altLang="zh-CN"/>
          </a:p>
          <a:p>
            <a:r>
              <a:rPr lang="en-US" altLang="zh-CN"/>
              <a:t>0  1  0  0</a:t>
            </a:r>
            <a:endParaRPr lang="en-US" altLang="zh-CN"/>
          </a:p>
          <a:p>
            <a:r>
              <a:rPr lang="en-US" altLang="zh-CN"/>
              <a:t>0  0  1  0</a:t>
            </a:r>
            <a:endParaRPr lang="en-US" altLang="zh-CN"/>
          </a:p>
          <a:p>
            <a:r>
              <a:rPr lang="en-US" altLang="zh-CN"/>
              <a:t>Tx TyTz0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9530080" y="2986405"/>
            <a:ext cx="1996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cosB   </a:t>
            </a:r>
            <a:r>
              <a:rPr lang="en-US" altLang="zh-CN">
                <a:sym typeface="+mn-ea"/>
              </a:rPr>
              <a:t>sinB</a:t>
            </a:r>
            <a:r>
              <a:rPr lang="en-US" altLang="zh-CN"/>
              <a:t>   0   0 </a:t>
            </a:r>
            <a:endParaRPr lang="en-US" altLang="zh-CN"/>
          </a:p>
          <a:p>
            <a:r>
              <a:rPr lang="en-US" altLang="zh-CN">
                <a:sym typeface="+mn-ea"/>
              </a:rPr>
              <a:t>-sinB</a:t>
            </a:r>
            <a:r>
              <a:rPr lang="en-US" altLang="zh-CN"/>
              <a:t>  </a:t>
            </a:r>
            <a:r>
              <a:rPr lang="en-US" altLang="zh-CN">
                <a:sym typeface="+mn-ea"/>
              </a:rPr>
              <a:t>cosB</a:t>
            </a:r>
            <a:r>
              <a:rPr lang="en-US" altLang="zh-CN"/>
              <a:t>   0   0</a:t>
            </a:r>
            <a:endParaRPr lang="en-US" altLang="zh-CN"/>
          </a:p>
          <a:p>
            <a:r>
              <a:rPr lang="en-US" altLang="zh-CN"/>
              <a:t>    0       0       1   0</a:t>
            </a:r>
            <a:endParaRPr lang="en-US" altLang="zh-CN"/>
          </a:p>
          <a:p>
            <a:r>
              <a:rPr lang="en-US" altLang="zh-CN"/>
              <a:t>    0       0       0   1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9845040" y="4749800"/>
            <a:ext cx="13658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Sx  0  0   0 </a:t>
            </a:r>
            <a:endParaRPr lang="en-US" altLang="zh-CN"/>
          </a:p>
          <a:p>
            <a:r>
              <a:rPr lang="en-US" altLang="zh-CN"/>
              <a:t>0  </a:t>
            </a:r>
            <a:r>
              <a:rPr lang="en-US" altLang="zh-CN">
                <a:sym typeface="+mn-ea"/>
              </a:rPr>
              <a:t>Sy</a:t>
            </a:r>
            <a:r>
              <a:rPr lang="en-US" altLang="zh-CN"/>
              <a:t>  0   0</a:t>
            </a:r>
            <a:endParaRPr lang="en-US" altLang="zh-CN"/>
          </a:p>
          <a:p>
            <a:r>
              <a:rPr lang="en-US" altLang="zh-CN"/>
              <a:t>0  0   </a:t>
            </a:r>
            <a:r>
              <a:rPr lang="en-US" altLang="zh-CN">
                <a:sym typeface="+mn-ea"/>
              </a:rPr>
              <a:t>Sz</a:t>
            </a:r>
            <a:r>
              <a:rPr lang="en-US" altLang="zh-CN"/>
              <a:t>   0</a:t>
            </a:r>
            <a:endParaRPr lang="en-US" altLang="zh-CN"/>
          </a:p>
          <a:p>
            <a:r>
              <a:rPr lang="en-US" altLang="zh-CN"/>
              <a:t>Tx Ty Tz 1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17549" flipV="1">
            <a:off x="9618575" y="440869"/>
            <a:ext cx="5572132" cy="59413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288" flipH="1" flipV="1">
            <a:off x="-2720753" y="440869"/>
            <a:ext cx="5572134" cy="5941338"/>
          </a:xfrm>
          <a:prstGeom prst="rect">
            <a:avLst/>
          </a:prstGeom>
        </p:spPr>
      </p:pic>
      <p:sp>
        <p:nvSpPr>
          <p:cNvPr id="8" name="TextBox 30"/>
          <p:cNvSpPr txBox="1"/>
          <p:nvPr/>
        </p:nvSpPr>
        <p:spPr>
          <a:xfrm>
            <a:off x="3019865" y="2582518"/>
            <a:ext cx="615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9600" b="1" dirty="0">
                <a:solidFill>
                  <a:schemeClr val="bg1">
                    <a:lumMod val="65000"/>
                    <a:alpha val="20000"/>
                  </a:schemeClr>
                </a:solidFill>
                <a:latin typeface="Aparajita" panose="020B0604020202020204" pitchFamily="34" charset="0"/>
                <a:ea typeface="微软雅黑 Light" panose="020B0502040204020203" pitchFamily="34" charset="-122"/>
                <a:cs typeface="Aparajita" panose="020B0604020202020204" pitchFamily="34" charset="0"/>
              </a:rPr>
              <a:t>PART ONE</a:t>
            </a:r>
            <a:endParaRPr lang="zh-CN" altLang="en-US" sz="9600" b="1" dirty="0">
              <a:solidFill>
                <a:schemeClr val="bg1">
                  <a:lumMod val="65000"/>
                  <a:alpha val="20000"/>
                </a:schemeClr>
              </a:solidFill>
              <a:latin typeface="Aparajita" panose="020B0604020202020204" pitchFamily="34" charset="0"/>
              <a:ea typeface="微软雅黑 Light" panose="020B0502040204020203" pitchFamily="34" charset="-122"/>
              <a:cs typeface="Aparajita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59185" y="2979877"/>
            <a:ext cx="3673630" cy="105092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理论基础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2012" y="4149418"/>
            <a:ext cx="387976" cy="79048"/>
          </a:xfrm>
          <a:prstGeom prst="rect">
            <a:avLst/>
          </a:prstGeom>
          <a:gradFill>
            <a:gsLst>
              <a:gs pos="100000">
                <a:srgbClr val="21273E"/>
              </a:gs>
              <a:gs pos="0">
                <a:srgbClr val="2C344B"/>
              </a:gs>
            </a:gsLst>
            <a:lin ang="5400000" scaled="0"/>
          </a:gra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Adobe 黑体 Std R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677177" y="1563946"/>
            <a:ext cx="837646" cy="952069"/>
            <a:chOff x="5568043" y="1174090"/>
            <a:chExt cx="1383041" cy="1571969"/>
          </a:xfrm>
        </p:grpSpPr>
        <p:sp>
          <p:nvSpPr>
            <p:cNvPr id="12" name="圆角矩形 11"/>
            <p:cNvSpPr/>
            <p:nvPr/>
          </p:nvSpPr>
          <p:spPr>
            <a:xfrm rot="2700000">
              <a:off x="5568043" y="1174090"/>
              <a:ext cx="1383041" cy="1383041"/>
            </a:xfrm>
            <a:prstGeom prst="roundRect">
              <a:avLst>
                <a:gd name="adj" fmla="val 4861"/>
              </a:avLst>
            </a:prstGeom>
            <a:gradFill>
              <a:gsLst>
                <a:gs pos="0">
                  <a:srgbClr val="2C344B"/>
                </a:gs>
                <a:gs pos="100000">
                  <a:srgbClr val="2127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dobe 黑体 Std R" panose="020B0400000000000000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33972" y="1223704"/>
              <a:ext cx="1256627" cy="15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30000"/>
                      </a:srgbClr>
                    </a:outerShdw>
                  </a:effectLst>
                  <a:latin typeface="Aparajita" panose="020B0604020202020204" pitchFamily="34" charset="0"/>
                  <a:ea typeface="Adobe 黑体 Std R" panose="020B0400000000000000" pitchFamily="34" charset="-122"/>
                  <a:cs typeface="Aparajita" panose="020B06040202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2345977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737285" y="3526972"/>
            <a:ext cx="2108737" cy="0"/>
          </a:xfrm>
          <a:prstGeom prst="line">
            <a:avLst/>
          </a:prstGeom>
          <a:ln w="19050">
            <a:gradFill>
              <a:gsLst>
                <a:gs pos="15000">
                  <a:srgbClr val="21273E">
                    <a:alpha val="0"/>
                  </a:srgbClr>
                </a:gs>
                <a:gs pos="100000">
                  <a:srgbClr val="21273E"/>
                </a:gs>
              </a:gsLst>
              <a:lin ang="0" scaled="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214249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数学工具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—</a:t>
            </a: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矩阵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5310" y="1339215"/>
            <a:ext cx="109289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我们在进行基础变换的时候，涉及到多个变量且变化频率高，在实际的</a:t>
            </a:r>
            <a:r>
              <a:rPr lang="en-US" altLang="zh-CN"/>
              <a:t>webgl</a:t>
            </a:r>
            <a:r>
              <a:rPr lang="zh-CN" altLang="en-US"/>
              <a:t>应用开发过程中，其复杂程度更令人发指，故引入了数学工具</a:t>
            </a:r>
            <a:r>
              <a:rPr lang="en-US" altLang="zh-CN"/>
              <a:t>—</a:t>
            </a:r>
            <a:r>
              <a:rPr lang="zh-CN" altLang="en-US"/>
              <a:t>矩阵。（具有规律性的二维数组）计算机实际上是一个固执的老顽童，它最喜欢有规律性质的东西，所以这样一拍即合，计算机技术与数学理论达成情人关系（</a:t>
            </a:r>
            <a:r>
              <a:rPr lang="en-US" altLang="zh-CN"/>
              <a:t>webgl</a:t>
            </a:r>
            <a:r>
              <a:rPr lang="zh-CN" altLang="en-US"/>
              <a:t>内置了矩阵系统</a:t>
            </a:r>
            <a:r>
              <a:rPr lang="zh-CN" altLang="en-US"/>
              <a:t>）。本堂课的内容就是将变换过程转换成矩阵进行表示。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5310" y="2538095"/>
            <a:ext cx="133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基本运算</a:t>
            </a:r>
            <a:endParaRPr lang="zh-CN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2906395"/>
            <a:ext cx="4737735" cy="1701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955540"/>
            <a:ext cx="4610100" cy="1644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705" y="2559685"/>
            <a:ext cx="4562475" cy="2048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655" y="4752340"/>
            <a:ext cx="4237990" cy="20510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1"/>
          <p:cNvSpPr txBox="1"/>
          <p:nvPr>
            <p:custDataLst>
              <p:tags r:id="rId1"/>
            </p:custDataLst>
          </p:nvPr>
        </p:nvSpPr>
        <p:spPr>
          <a:xfrm>
            <a:off x="1097509" y="429276"/>
            <a:ext cx="2142490" cy="5073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数学工具</a:t>
            </a:r>
            <a:r>
              <a:rPr lang="en-US" altLang="zh-CN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—</a:t>
            </a:r>
            <a:r>
              <a:rPr lang="zh-CN" altLang="en-US" sz="2400" b="1" dirty="0">
                <a:solidFill>
                  <a:srgbClr val="21273E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+mn-ea"/>
                <a:sym typeface="+mn-lt"/>
              </a:rPr>
              <a:t>矩阵</a:t>
            </a:r>
            <a:endParaRPr lang="zh-CN" altLang="en-US" sz="2400" b="1" dirty="0">
              <a:solidFill>
                <a:srgbClr val="21273E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5" y="202565"/>
            <a:ext cx="2181225" cy="12287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2026285"/>
            <a:ext cx="6905625" cy="36195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WPS 演示</Application>
  <PresentationFormat>宽屏</PresentationFormat>
  <Paragraphs>147</Paragraphs>
  <Slides>14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Aparajita</vt:lpstr>
      <vt:lpstr>Nirmala UI</vt:lpstr>
      <vt:lpstr>Adobe 黑体 Std R</vt:lpstr>
      <vt:lpstr>造字工房力黑（非商用）常规体</vt:lpstr>
      <vt:lpstr>微软雅黑 Light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Jiale</cp:lastModifiedBy>
  <cp:revision>93</cp:revision>
  <dcterms:created xsi:type="dcterms:W3CDTF">2020-08-06T03:23:00Z</dcterms:created>
  <dcterms:modified xsi:type="dcterms:W3CDTF">2022-05-17T11:30:40Z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