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3" r:id="rId2"/>
    <p:sldId id="263" r:id="rId3"/>
    <p:sldId id="264" r:id="rId4"/>
    <p:sldId id="270" r:id="rId5"/>
    <p:sldId id="395" r:id="rId6"/>
    <p:sldId id="324" r:id="rId7"/>
    <p:sldId id="322" r:id="rId8"/>
    <p:sldId id="389" r:id="rId9"/>
    <p:sldId id="396" r:id="rId10"/>
    <p:sldId id="397" r:id="rId11"/>
    <p:sldId id="384" r:id="rId12"/>
    <p:sldId id="32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27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  <a:t>2022/6/8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6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0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2022/6/8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2022/6/8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so.csdn.net/so/search?q=Buffer&amp;spm=1001.2101.3001.702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396485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35285" y="312739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深度缓冲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9039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2022.06.08</a:t>
            </a:r>
          </a:p>
        </p:txBody>
      </p:sp>
    </p:spTree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6" name="PA_文本框 1">
            <a:extLst>
              <a:ext uri="{FF2B5EF4-FFF2-40B4-BE49-F238E27FC236}">
                <a16:creationId xmlns:a16="http://schemas.microsoft.com/office/drawing/2014/main" id="{5AC895EF-AB63-E70A-C85D-A591C1546A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35086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深度冲突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介绍</a:t>
            </a:r>
            <a:endParaRPr lang="en-US" alt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7D1645-646A-27CA-641A-5AF04BB4A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10" y="1377389"/>
            <a:ext cx="4543425" cy="1790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DC6F5B-F590-42BB-4F7F-5E670EDBE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0" y="1338827"/>
            <a:ext cx="5266509" cy="17367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0DC0C7F-BD5D-52CA-FFFA-BA985E9D42A5}"/>
              </a:ext>
            </a:extLst>
          </p:cNvPr>
          <p:cNvSpPr txBox="1"/>
          <p:nvPr/>
        </p:nvSpPr>
        <p:spPr>
          <a:xfrm>
            <a:off x="785948" y="3660896"/>
            <a:ext cx="6135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offset = (m * factor) + (r * units)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9B2CA9F-83AF-E4EB-8821-D79465D2F489}"/>
              </a:ext>
            </a:extLst>
          </p:cNvPr>
          <p:cNvSpPr txBox="1"/>
          <p:nvPr/>
        </p:nvSpPr>
        <p:spPr>
          <a:xfrm>
            <a:off x="785948" y="4352241"/>
            <a:ext cx="613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是多边形的深度的斜率，一个多边形越是与近裁剪面（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near clipping plan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）平行，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就越接近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078F3C-4BBC-2A49-68EF-2B8E931B43E9}"/>
              </a:ext>
            </a:extLst>
          </p:cNvPr>
          <p:cNvSpPr txBox="1"/>
          <p:nvPr/>
        </p:nvSpPr>
        <p:spPr>
          <a:xfrm>
            <a:off x="785948" y="5519700"/>
            <a:ext cx="6135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是能产生在窗口坐标系的深度值中可分辨的差异的最小值，用于</a:t>
            </a:r>
            <a:r>
              <a:rPr lang="zh-CN" altLang="en-US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保证每个屏幕不同像素之间产生的最小差值，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是由具体实现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OpenGL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的平台指定的一个常量。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2E2A46-FE24-A266-CE8B-A7F4C628FA9E}"/>
              </a:ext>
            </a:extLst>
          </p:cNvPr>
          <p:cNvSpPr txBox="1"/>
          <p:nvPr/>
        </p:nvSpPr>
        <p:spPr>
          <a:xfrm>
            <a:off x="8030255" y="3752077"/>
            <a:ext cx="3306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一个大于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Verdana" panose="020B0604030504040204" pitchFamily="34" charset="0"/>
              </a:rPr>
              <a:t>offset 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会把模型推到离你（摄像机）更远一点的位置，相应地，一个小于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Verdana" panose="020B0604030504040204" pitchFamily="34" charset="0"/>
              </a:rPr>
              <a:t>offset 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会把模型拉近。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3E8EA84-0BB1-D1ED-BB67-6877E81E46F4}"/>
              </a:ext>
            </a:extLst>
          </p:cNvPr>
          <p:cNvSpPr/>
          <p:nvPr/>
        </p:nvSpPr>
        <p:spPr>
          <a:xfrm>
            <a:off x="6496594" y="4423954"/>
            <a:ext cx="853440" cy="57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8F522BF-8998-DB5B-6393-37E21DC2EDAE}"/>
              </a:ext>
            </a:extLst>
          </p:cNvPr>
          <p:cNvCxnSpPr/>
          <p:nvPr/>
        </p:nvCxnSpPr>
        <p:spPr>
          <a:xfrm flipV="1">
            <a:off x="6496594" y="4211888"/>
            <a:ext cx="670560" cy="110869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3459052-05B5-4238-922F-8BD50A3AB706}"/>
              </a:ext>
            </a:extLst>
          </p:cNvPr>
          <p:cNvCxnSpPr/>
          <p:nvPr/>
        </p:nvCxnSpPr>
        <p:spPr>
          <a:xfrm>
            <a:off x="5816373" y="4664586"/>
            <a:ext cx="171654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1864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8945" y="2980055"/>
            <a:ext cx="4209415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实战演练</a:t>
            </a: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3</a:t>
              </a: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实战演练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B8A4F0-CD1F-006D-3197-57BB79F0F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2087200"/>
            <a:ext cx="4686300" cy="35718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9C11AED-5824-8296-BB67-636138544342}"/>
              </a:ext>
            </a:extLst>
          </p:cNvPr>
          <p:cNvSpPr txBox="1"/>
          <p:nvPr/>
        </p:nvSpPr>
        <p:spPr>
          <a:xfrm>
            <a:off x="2178231" y="1491445"/>
            <a:ext cx="1129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4D4D4D"/>
                </a:solidFill>
                <a:effectLst/>
                <a:latin typeface="-apple-system"/>
              </a:rPr>
              <a:t>画家算法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74378E-42FD-9CB4-BC6B-522049EB435C}"/>
              </a:ext>
            </a:extLst>
          </p:cNvPr>
          <p:cNvSpPr txBox="1"/>
          <p:nvPr/>
        </p:nvSpPr>
        <p:spPr>
          <a:xfrm>
            <a:off x="5243605" y="2087200"/>
            <a:ext cx="644384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2000" b="1" i="0" dirty="0">
                <a:solidFill>
                  <a:srgbClr val="4D4D4D"/>
                </a:solidFill>
                <a:effectLst/>
                <a:latin typeface="-apple-system"/>
              </a:rPr>
              <a:t>解释：</a:t>
            </a:r>
            <a:endParaRPr lang="en-US" altLang="zh-CN" sz="2000" b="1" i="0" dirty="0">
              <a:solidFill>
                <a:srgbClr val="4D4D4D"/>
              </a:solidFill>
              <a:effectLst/>
              <a:latin typeface="-apple-system"/>
            </a:endParaRPr>
          </a:p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在绘制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3D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场景的时候，我们需要决定哪些部分对观察者是可见的，或者说哪些部分对观察者不可见。</a:t>
            </a:r>
          </a:p>
          <a:p>
            <a:pPr algn="l"/>
            <a:r>
              <a:rPr lang="zh-CN" altLang="en-US" b="1" i="0" dirty="0">
                <a:solidFill>
                  <a:srgbClr val="4D4D4D"/>
                </a:solidFill>
                <a:effectLst/>
                <a:latin typeface="-apple-system"/>
              </a:rPr>
              <a:t>对于不可见的部分，我们应该及早地丢弃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，例如在一个不透明的墙壁后的物体就不应该渲染。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endParaRPr lang="en-US" altLang="zh-CN" dirty="0">
              <a:solidFill>
                <a:srgbClr val="4D4D4D"/>
              </a:solidFill>
              <a:latin typeface="-apple-system"/>
            </a:endParaRPr>
          </a:p>
          <a:p>
            <a:r>
              <a:rPr lang="zh-CN" altLang="en-US" b="1" i="0" dirty="0">
                <a:solidFill>
                  <a:srgbClr val="4D4D4D"/>
                </a:solidFill>
                <a:effectLst/>
                <a:latin typeface="-apple-system"/>
              </a:rPr>
              <a:t>先绘制场景中离观察者较远的物体，再绘制较近的物体。</a:t>
            </a:r>
            <a:endParaRPr lang="en-US" altLang="zh-CN" b="1" dirty="0">
              <a:solidFill>
                <a:srgbClr val="4D4D4D"/>
              </a:solidFill>
              <a:latin typeface="-apple-system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4D4D4D"/>
                </a:solidFill>
                <a:latin typeface="-apple-system"/>
              </a:rPr>
              <a:t>存在问题</a:t>
            </a:r>
            <a:endParaRPr lang="en-US" altLang="zh-CN" sz="2000" b="1" dirty="0">
              <a:solidFill>
                <a:srgbClr val="4D4D4D"/>
              </a:solidFill>
              <a:latin typeface="-apple-system"/>
            </a:endParaRP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对象的前后关系处理不当。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2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、</a:t>
            </a:r>
            <a:r>
              <a:rPr lang="zh-CN" altLang="en-US" dirty="0"/>
              <a:t>无法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解决物体存在互相重叠的情况。（深度冲突）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r>
              <a:rPr lang="en-US" altLang="zh-CN" dirty="0">
                <a:solidFill>
                  <a:srgbClr val="4D4D4D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4D4D4D"/>
                </a:solidFill>
                <a:latin typeface="-apple-system"/>
              </a:rPr>
              <a:t>、场景对象运动状态发生变化，或者观察者状态发生变化。</a:t>
            </a:r>
            <a:endParaRPr lang="en-US" altLang="zh-CN" dirty="0">
              <a:solidFill>
                <a:srgbClr val="4D4D4D"/>
              </a:solidFill>
              <a:latin typeface="-apple-system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792E9B-0D04-A11D-50FC-8FE2927EC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045" y="894916"/>
            <a:ext cx="8138295" cy="513770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FBA57B-9B72-DF5A-047D-79515A75BC6B}"/>
              </a:ext>
            </a:extLst>
          </p:cNvPr>
          <p:cNvSpPr txBox="1"/>
          <p:nvPr/>
        </p:nvSpPr>
        <p:spPr>
          <a:xfrm>
            <a:off x="1737489" y="6219957"/>
            <a:ext cx="78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为了解决画家算法的缺点，在图形学中引入了深度缓存算法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(Z-</a:t>
            </a:r>
            <a:r>
              <a:rPr lang="en-US" altLang="zh-CN" b="0" i="0" u="none" strike="noStrike" dirty="0">
                <a:solidFill>
                  <a:srgbClr val="FC5531"/>
                </a:solidFill>
                <a:effectLst/>
                <a:latin typeface="-apple-system"/>
                <a:hlinkClick r:id="rId6"/>
              </a:rPr>
              <a:t>Buffer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)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784B69-A7E3-7847-397E-A370C7124815}"/>
              </a:ext>
            </a:extLst>
          </p:cNvPr>
          <p:cNvSpPr txBox="1"/>
          <p:nvPr/>
        </p:nvSpPr>
        <p:spPr>
          <a:xfrm>
            <a:off x="5653081" y="894916"/>
            <a:ext cx="6135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https://www.bilibili.com/video/BV1X7411F744?p=7</a:t>
            </a:r>
          </a:p>
        </p:txBody>
      </p:sp>
    </p:spTree>
    <p:extLst>
      <p:ext uri="{BB962C8B-B14F-4D97-AF65-F5344CB8AC3E}">
        <p14:creationId xmlns:p14="http://schemas.microsoft.com/office/powerpoint/2010/main" val="338707323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35086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深度缓冲区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CE6C1D8-F0FA-5B38-7B5A-350E771D9AB7}"/>
              </a:ext>
            </a:extLst>
          </p:cNvPr>
          <p:cNvSpPr txBox="1"/>
          <p:nvPr/>
        </p:nvSpPr>
        <p:spPr>
          <a:xfrm>
            <a:off x="914400" y="1732690"/>
            <a:ext cx="325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何为深度？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深度缓冲区？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AB7801-AE1E-5E4C-63A7-AF45B853BC95}"/>
              </a:ext>
            </a:extLst>
          </p:cNvPr>
          <p:cNvSpPr txBox="1"/>
          <p:nvPr/>
        </p:nvSpPr>
        <p:spPr>
          <a:xfrm>
            <a:off x="914400" y="2438288"/>
            <a:ext cx="9150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深度缓冲区是用于记录上面</a:t>
            </a:r>
            <a:r>
              <a:rPr lang="zh-CN" altLang="en-US" dirty="0">
                <a:solidFill>
                  <a:srgbClr val="4D4D4D"/>
                </a:solidFill>
                <a:latin typeface="-apple-system"/>
              </a:rPr>
              <a:t>每个</a:t>
            </a:r>
            <a:r>
              <a:rPr lang="zh-CN" altLang="en-US" u="sng" dirty="0">
                <a:solidFill>
                  <a:srgbClr val="4D4D4D"/>
                </a:solidFill>
                <a:latin typeface="-apple-system"/>
              </a:rPr>
              <a:t>像素</a:t>
            </a:r>
            <a:r>
              <a:rPr lang="zh-CN" altLang="en-US" dirty="0">
                <a:solidFill>
                  <a:srgbClr val="4D4D4D"/>
                </a:solidFill>
                <a:latin typeface="-apple-system"/>
              </a:rPr>
              <a:t>的深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度值，通过深度缓冲区，我们可以进行深度测试，从而确定像素的遮挡关系，保证渲染正确。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深度其实就是该象素点在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3d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世界中距离摄象机的距离（绘制坐标），深度缓存中存储着每个象素点（绘制在屏幕上的）的深度值！深度值（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Z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值）越大，则离摄像机越远。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F1B46F5-EB96-F4BB-6D47-BBD649996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71" y="3884971"/>
            <a:ext cx="6705600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6" name="PA_文本框 1">
            <a:extLst>
              <a:ext uri="{FF2B5EF4-FFF2-40B4-BE49-F238E27FC236}">
                <a16:creationId xmlns:a16="http://schemas.microsoft.com/office/drawing/2014/main" id="{5AC895EF-AB63-E70A-C85D-A591C1546A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35086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隐藏面消除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介绍</a:t>
            </a:r>
            <a:endParaRPr lang="en-US" alt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DAE371-FF57-41C5-BE9C-4633B708C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030582"/>
            <a:ext cx="7219950" cy="20116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055CF31-642A-6B88-15CA-F382761B5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79" y="5157787"/>
            <a:ext cx="7219949" cy="1428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33568E8-1115-DB5D-A046-5ED2A7E9C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79" y="1105308"/>
            <a:ext cx="4067175" cy="18097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6" name="PA_文本框 1">
            <a:extLst>
              <a:ext uri="{FF2B5EF4-FFF2-40B4-BE49-F238E27FC236}">
                <a16:creationId xmlns:a16="http://schemas.microsoft.com/office/drawing/2014/main" id="{5AC895EF-AB63-E70A-C85D-A591C1546A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35086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深度冲突</a:t>
            </a:r>
            <a:endParaRPr lang="en-US" alt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B980F4-4A0C-4DCC-C9B0-FBF9BA7F0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530" y="1338604"/>
            <a:ext cx="7839075" cy="1162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127B14-C37D-C5AA-93F7-BB84ED4B6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610" y="2685415"/>
            <a:ext cx="2638425" cy="37433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AF1EA1-DB94-86FB-D386-73DA75D43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873" y="2685415"/>
            <a:ext cx="26384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8114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436</Words>
  <Application>Microsoft Office PowerPoint</Application>
  <PresentationFormat>宽屏</PresentationFormat>
  <Paragraphs>54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Adobe 黑体 Std R</vt:lpstr>
      <vt:lpstr>-apple-system</vt:lpstr>
      <vt:lpstr>宋体</vt:lpstr>
      <vt:lpstr>微软雅黑</vt:lpstr>
      <vt:lpstr>Aparajita</vt:lpstr>
      <vt:lpstr>Arial</vt:lpstr>
      <vt:lpstr>Calibri</vt:lpstr>
      <vt:lpstr>Calibri Light</vt:lpstr>
      <vt:lpstr>Source Code Pro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JialeiZhai@163.com</cp:lastModifiedBy>
  <cp:revision>98</cp:revision>
  <dcterms:created xsi:type="dcterms:W3CDTF">2020-08-06T03:23:00Z</dcterms:created>
  <dcterms:modified xsi:type="dcterms:W3CDTF">2022-06-08T08:17:03Z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