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23" r:id="rId2"/>
    <p:sldId id="263" r:id="rId3"/>
    <p:sldId id="324" r:id="rId4"/>
    <p:sldId id="322" r:id="rId5"/>
    <p:sldId id="32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1">
          <p15:clr>
            <a:srgbClr val="A4A3A4"/>
          </p15:clr>
        </p15:guide>
        <p15:guide id="2" pos="38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leiZhai@163.com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44B"/>
    <a:srgbClr val="21273E"/>
    <a:srgbClr val="DADCE4"/>
    <a:srgbClr val="3A2E4F"/>
    <a:srgbClr val="528DA9"/>
    <a:srgbClr val="4A67D4"/>
    <a:srgbClr val="7483DE"/>
    <a:srgbClr val="7383E1"/>
    <a:srgbClr val="8DB6FF"/>
    <a:srgbClr val="ABC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66" autoAdjust="0"/>
  </p:normalViewPr>
  <p:slideViewPr>
    <p:cSldViewPr snapToGrid="0">
      <p:cViewPr varScale="1">
        <p:scale>
          <a:sx n="112" d="100"/>
          <a:sy n="112" d="100"/>
        </p:scale>
        <p:origin x="516" y="102"/>
      </p:cViewPr>
      <p:guideLst>
        <p:guide orient="horz" pos="2221"/>
        <p:guide pos="38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EA053EFB-6033-4CE6-AA30-12A46473932B}" type="datetimeFigureOut">
              <a:rPr lang="zh-CN" altLang="en-US" smtClean="0"/>
              <a:t>2022/7/6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3CF659B7-856F-413B-B4A3-0AD6F5EDB98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 flipH="1"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6580" y="470718"/>
            <a:ext cx="3196131" cy="5562601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71219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96721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/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75414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ea typeface="Adobe 黑体 Std R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2022/7/6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0015" y="1451085"/>
            <a:ext cx="11332551" cy="3646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F68D6209-B3DA-41BE-87E3-CC78C5062099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2022/7/6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44341BB1-40C4-4700-B8C2-D06FA29C9A59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561945" y="1041338"/>
            <a:ext cx="2449031" cy="272823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099873" y="3104038"/>
            <a:ext cx="2449031" cy="335875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099873" y="1036736"/>
            <a:ext cx="2449031" cy="196440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561945" y="3881535"/>
            <a:ext cx="2449031" cy="25812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4"/>
            <a:ext cx="3860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448163" y="6382170"/>
            <a:ext cx="547804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ECB62A96-75BD-4D1B-A9DE-49026C62D5F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389" y="365781"/>
            <a:ext cx="10515224" cy="1324636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389" y="1825891"/>
            <a:ext cx="10515224" cy="4351729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  <a:lvl2pPr>
              <a:defRPr>
                <a:ea typeface="Adobe 黑体 Std R" panose="020B0400000000000000" pitchFamily="34" charset="-122"/>
              </a:defRPr>
            </a:lvl2pPr>
            <a:lvl3pPr>
              <a:defRPr>
                <a:ea typeface="Adobe 黑体 Std R" panose="020B0400000000000000" pitchFamily="34" charset="-122"/>
              </a:defRPr>
            </a:lvl3pPr>
            <a:lvl4pPr>
              <a:defRPr>
                <a:ea typeface="Adobe 黑体 Std R" panose="020B0400000000000000" pitchFamily="34" charset="-122"/>
              </a:defRPr>
            </a:lvl4pPr>
            <a:lvl5pPr>
              <a:defRPr>
                <a:ea typeface="Adobe 黑体 Std R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390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6CE9CDA6-EBF6-406F-B3E0-C54727C5BA5C}" type="datetimeFigureOut">
              <a:rPr lang="zh-CN" altLang="en-US" smtClean="0"/>
              <a:t>2022/7/6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413" y="6356748"/>
            <a:ext cx="4115176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1167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1EEBC43A-32FB-4EEB-A6E0-814D95442B88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682" y="1156519"/>
            <a:ext cx="9199044" cy="5146631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30141" y="1410612"/>
            <a:ext cx="5801591" cy="3627203"/>
          </a:xfrm>
          <a:custGeom>
            <a:avLst/>
            <a:gdLst>
              <a:gd name="connsiteX0" fmla="*/ 0 w 5778698"/>
              <a:gd name="connsiteY0" fmla="*/ 0 h 3627202"/>
              <a:gd name="connsiteX1" fmla="*/ 5778698 w 5778698"/>
              <a:gd name="connsiteY1" fmla="*/ 0 h 3627202"/>
              <a:gd name="connsiteX2" fmla="*/ 5778698 w 5778698"/>
              <a:gd name="connsiteY2" fmla="*/ 3627202 h 3627202"/>
              <a:gd name="connsiteX3" fmla="*/ 0 w 5778698"/>
              <a:gd name="connsiteY3" fmla="*/ 3627202 h 362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698" h="3627202">
                <a:moveTo>
                  <a:pt x="0" y="0"/>
                </a:moveTo>
                <a:lnTo>
                  <a:pt x="5778698" y="0"/>
                </a:lnTo>
                <a:lnTo>
                  <a:pt x="5778698" y="3627202"/>
                </a:lnTo>
                <a:lnTo>
                  <a:pt x="0" y="3627202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37724" y="1747613"/>
            <a:ext cx="8856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+mn-ea"/>
                <a:cs typeface="Aparajita" panose="020B0604020202020204" pitchFamily="34" charset="0"/>
              </a:rPr>
              <a:t>2022 WebGL</a:t>
            </a:r>
            <a:r>
              <a:rPr lang="zh-CN" altLang="en-US" sz="7200" dirty="0">
                <a:latin typeface="+mn-ea"/>
                <a:cs typeface="Aparajita" panose="020B0604020202020204" pitchFamily="34" charset="0"/>
              </a:rPr>
              <a:t>中级课程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2854"/>
            <a:ext cx="2095531" cy="267514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985207" y="3061411"/>
            <a:ext cx="1882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400" b="1" dirty="0">
                <a:latin typeface="+mn-ea"/>
              </a:rPr>
              <a:t>环境光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188616" y="4831757"/>
            <a:ext cx="2390398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讲解人：冰老师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讲解时间：</a:t>
            </a:r>
            <a:r>
              <a:rPr lang="en-US" altLang="zh-CN" dirty="0"/>
              <a:t>2022.06.22</a:t>
            </a: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44399" flipV="1">
            <a:off x="-175852" y="-152570"/>
            <a:ext cx="6930283" cy="738947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07897" y="1235342"/>
            <a:ext cx="1982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造字工房力黑（非商用）常规体" pitchFamily="50" charset="-122"/>
                <a:cs typeface="Aparajita" panose="020B0604020202020204" pitchFamily="34" charset="0"/>
              </a:rPr>
              <a:t>CONTENTS</a:t>
            </a:r>
            <a:endParaRPr lang="zh-CN" altLang="en-US" sz="2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parajita" panose="020B0604020202020204" pitchFamily="34" charset="0"/>
              <a:ea typeface="造字工房力黑（非商用）常规体" pitchFamily="50" charset="-122"/>
              <a:cs typeface="Aparajita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9079" y="1723504"/>
            <a:ext cx="1256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目录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7355538" y="2812169"/>
            <a:ext cx="3308851" cy="528685"/>
            <a:chOff x="7160548" y="2534162"/>
            <a:chExt cx="3308851" cy="528685"/>
          </a:xfrm>
        </p:grpSpPr>
        <p:sp>
          <p:nvSpPr>
            <p:cNvPr id="11" name="文本框 10"/>
            <p:cNvSpPr txBox="1"/>
            <p:nvPr/>
          </p:nvSpPr>
          <p:spPr>
            <a:xfrm>
              <a:off x="7843210" y="2688777"/>
              <a:ext cx="1273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前言</a:t>
              </a: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2620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01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37582" y="3571477"/>
            <a:ext cx="3308851" cy="528685"/>
            <a:chOff x="7160548" y="2534162"/>
            <a:chExt cx="3308851" cy="528685"/>
          </a:xfrm>
        </p:grpSpPr>
        <p:sp>
          <p:nvSpPr>
            <p:cNvPr id="54" name="文本框 53"/>
            <p:cNvSpPr txBox="1"/>
            <p:nvPr/>
          </p:nvSpPr>
          <p:spPr>
            <a:xfrm>
              <a:off x="8514376" y="2688777"/>
              <a:ext cx="1273159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理论基础</a:t>
              </a: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9879757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02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sp>
        <p:nvSpPr>
          <p:cNvPr id="95" name="矩形 94"/>
          <p:cNvSpPr/>
          <p:nvPr/>
        </p:nvSpPr>
        <p:spPr>
          <a:xfrm>
            <a:off x="2204854" y="2894217"/>
            <a:ext cx="1748168" cy="1505737"/>
          </a:xfrm>
          <a:prstGeom prst="rect">
            <a:avLst/>
          </a:prstGeom>
          <a:gradFill>
            <a:gsLst>
              <a:gs pos="0">
                <a:srgbClr val="2C344B">
                  <a:alpha val="0"/>
                </a:srgbClr>
              </a:gs>
              <a:gs pos="86000">
                <a:srgbClr val="2127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BUSINESS PLAN</a:t>
            </a:r>
            <a:endParaRPr lang="zh-CN" altLang="en-US" sz="3200" dirty="0"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4973269" y="1609541"/>
            <a:ext cx="7218731" cy="69134"/>
            <a:chOff x="4973269" y="1609541"/>
            <a:chExt cx="7218731" cy="69134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4973269" y="1644108"/>
              <a:ext cx="7218731" cy="0"/>
            </a:xfrm>
            <a:prstGeom prst="line">
              <a:avLst/>
            </a:prstGeom>
            <a:ln w="12700">
              <a:solidFill>
                <a:srgbClr val="2127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矩形 95"/>
            <p:cNvSpPr/>
            <p:nvPr/>
          </p:nvSpPr>
          <p:spPr>
            <a:xfrm>
              <a:off x="4978265" y="1609541"/>
              <a:ext cx="932856" cy="69134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355922" y="4300457"/>
            <a:ext cx="3308851" cy="577580"/>
            <a:chOff x="7160548" y="2485267"/>
            <a:chExt cx="3308851" cy="577580"/>
          </a:xfrm>
        </p:grpSpPr>
        <p:sp>
          <p:nvSpPr>
            <p:cNvPr id="3" name="文本框 2"/>
            <p:cNvSpPr txBox="1"/>
            <p:nvPr/>
          </p:nvSpPr>
          <p:spPr>
            <a:xfrm>
              <a:off x="8514368" y="2688467"/>
              <a:ext cx="194691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课程目录介绍</a:t>
              </a: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342297" y="2485267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03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9185" y="2979877"/>
            <a:ext cx="3673630" cy="105092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基础理论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952069"/>
            <a:chOff x="5568043" y="1174090"/>
            <a:chExt cx="1383041" cy="1571969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1522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2</a:t>
              </a:r>
              <a:endPara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923330" cy="4656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l"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环境光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965" y="254635"/>
            <a:ext cx="2181225" cy="1228725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6DAB3554-B5D9-D740-9D59-49DAC8D75C6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493" b="12205"/>
          <a:stretch/>
        </p:blipFill>
        <p:spPr>
          <a:xfrm>
            <a:off x="3219291" y="2995134"/>
            <a:ext cx="3567403" cy="301049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:a16="http://schemas.microsoft.com/office/drawing/2014/main" id="{97E96A06-03BA-B59A-8B36-7CD3BECC0E05}"/>
              </a:ext>
            </a:extLst>
          </p:cNvPr>
          <p:cNvSpPr txBox="1"/>
          <p:nvPr/>
        </p:nvSpPr>
        <p:spPr>
          <a:xfrm>
            <a:off x="1267194" y="1483360"/>
            <a:ext cx="92394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b="1" i="0" dirty="0">
                <a:solidFill>
                  <a:srgbClr val="121212"/>
                </a:solidFill>
                <a:effectLst/>
                <a:latin typeface="-apple-system"/>
              </a:rPr>
              <a:t>环境光：</a:t>
            </a:r>
            <a:r>
              <a:rPr lang="zh-CN" altLang="en-US" b="0" i="0" dirty="0">
                <a:solidFill>
                  <a:srgbClr val="121212"/>
                </a:solidFill>
                <a:effectLst/>
                <a:latin typeface="-apple-system"/>
              </a:rPr>
              <a:t>指那些经光源（点光源或者平行光源）发出后，被墙壁等物体多次反射，然后照射到物体表面上的光。环境光从各个角度照射物体，其强度都是一致的。环境光不需要指定位置和方向，只需要指定颜色即可。</a:t>
            </a:r>
            <a:endParaRPr lang="zh-CN" altLang="en-US" dirty="0"/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4328E536-2ADE-53B0-7021-0B9182FF93D4}"/>
              </a:ext>
            </a:extLst>
          </p:cNvPr>
          <p:cNvSpPr txBox="1"/>
          <p:nvPr/>
        </p:nvSpPr>
        <p:spPr>
          <a:xfrm>
            <a:off x="1267194" y="6170121"/>
            <a:ext cx="416128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dirty="0"/>
              <a:t>http://tools.jb51.net/color/rgb_hex_hsl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74B3C74E-9483-3812-6B0B-FDA73E5D5F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6129" y="3407323"/>
            <a:ext cx="3163261" cy="23663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055602" y="2485502"/>
            <a:ext cx="8061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谢谢观看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600054" y="3594485"/>
            <a:ext cx="4939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25000"/>
                    </a:srgbClr>
                  </a:outerShdw>
                </a:effectLst>
                <a:latin typeface="Aparajita" panose="020B0604020202020204" pitchFamily="34" charset="0"/>
                <a:ea typeface="微软雅黑" panose="020B0503020204020204" pitchFamily="34" charset="-122"/>
                <a:cs typeface="Aparajita" panose="020B0604020202020204" pitchFamily="34" charset="0"/>
              </a:rPr>
              <a:t>THANK YOU</a:t>
            </a:r>
            <a:endParaRPr lang="zh-CN" altLang="en-US" sz="4800" b="1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25000"/>
                  </a:srgbClr>
                </a:outerShdw>
              </a:effectLst>
              <a:latin typeface="Aparajita" panose="020B0604020202020204" pitchFamily="34" charset="0"/>
              <a:ea typeface="微软雅黑" panose="020B0503020204020204" pitchFamily="34" charset="-122"/>
              <a:cs typeface="Aparajita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116</Words>
  <Application>Microsoft Office PowerPoint</Application>
  <PresentationFormat>宽屏</PresentationFormat>
  <Paragraphs>21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Adobe 黑体 Std R</vt:lpstr>
      <vt:lpstr>-apple-system</vt:lpstr>
      <vt:lpstr>宋体</vt:lpstr>
      <vt:lpstr>微软雅黑</vt:lpstr>
      <vt:lpstr>Aparajita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JialeiZhai@163.com</cp:lastModifiedBy>
  <cp:revision>101</cp:revision>
  <dcterms:created xsi:type="dcterms:W3CDTF">2020-08-06T03:23:00Z</dcterms:created>
  <dcterms:modified xsi:type="dcterms:W3CDTF">2022-07-06T11:56:34Z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